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10.jpg" ContentType="image/jpeg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4" r:id="rId1"/>
  </p:sldMasterIdLst>
  <p:notesMasterIdLst>
    <p:notesMasterId r:id="rId28"/>
  </p:notesMasterIdLst>
  <p:sldIdLst>
    <p:sldId id="256" r:id="rId2"/>
    <p:sldId id="257" r:id="rId3"/>
    <p:sldId id="283" r:id="rId4"/>
    <p:sldId id="258" r:id="rId5"/>
    <p:sldId id="271" r:id="rId6"/>
    <p:sldId id="273" r:id="rId7"/>
    <p:sldId id="274" r:id="rId8"/>
    <p:sldId id="275" r:id="rId9"/>
    <p:sldId id="259" r:id="rId10"/>
    <p:sldId id="262" r:id="rId11"/>
    <p:sldId id="260" r:id="rId12"/>
    <p:sldId id="263" r:id="rId13"/>
    <p:sldId id="265" r:id="rId14"/>
    <p:sldId id="277" r:id="rId15"/>
    <p:sldId id="267" r:id="rId16"/>
    <p:sldId id="279" r:id="rId17"/>
    <p:sldId id="268" r:id="rId18"/>
    <p:sldId id="281" r:id="rId19"/>
    <p:sldId id="284" r:id="rId20"/>
    <p:sldId id="285" r:id="rId21"/>
    <p:sldId id="287" r:id="rId22"/>
    <p:sldId id="289" r:id="rId23"/>
    <p:sldId id="291" r:id="rId24"/>
    <p:sldId id="261" r:id="rId25"/>
    <p:sldId id="270" r:id="rId26"/>
    <p:sldId id="282" r:id="rId27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jNy1Xl75rhjG1E+VR2hKoIOQ1y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-1236" y="1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8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/Relationships>
</file>

<file path=ppt/media/image1.jpe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7816630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2056184" y="302791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lthazar"/>
              <a:buNone/>
            </a:pP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K. K. Wagh Polytechnic, Nashik.</a:t>
            </a:r>
            <a:r>
              <a:rPr lang="en-IN" sz="2000" dirty="0">
                <a:solidFill>
                  <a:schemeClr val="dk1"/>
                </a:solidFill>
              </a:rPr>
              <a:t/>
            </a:r>
            <a:br>
              <a:rPr lang="en-IN" sz="2000" dirty="0">
                <a:solidFill>
                  <a:schemeClr val="dk1"/>
                </a:solidFill>
              </a:rPr>
            </a:b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Hirabai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Haridas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Vidyanagari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,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Amrutdham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, </a:t>
            </a:r>
            <a:r>
              <a:rPr lang="en-IN" sz="1400" dirty="0" err="1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Panchavati</a:t>
            </a:r>
            <a:r>
              <a:rPr lang="en-IN" sz="1400" dirty="0">
                <a:solidFill>
                  <a:schemeClr val="dk1"/>
                </a:solidFill>
                <a:latin typeface="Copperplate Gothic Light" panose="020E0507020206020404" pitchFamily="34" charset="0"/>
                <a:ea typeface="Balthazar"/>
                <a:cs typeface="Balthazar"/>
                <a:sym typeface="Balthazar"/>
              </a:rPr>
              <a:t>, Nashik-422003</a:t>
            </a:r>
            <a:r>
              <a:rPr lang="en-IN" sz="2000" dirty="0">
                <a:solidFill>
                  <a:schemeClr val="dk1"/>
                </a:solidFill>
              </a:rPr>
              <a:t/>
            </a:r>
            <a:br>
              <a:rPr lang="en-IN" sz="2000" dirty="0">
                <a:solidFill>
                  <a:schemeClr val="dk1"/>
                </a:solidFill>
              </a:rPr>
            </a:br>
            <a:r>
              <a:rPr lang="en-IN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Department of Computer Technology</a:t>
            </a:r>
            <a:r>
              <a:rPr lang="en-IN" sz="2400" b="1" dirty="0">
                <a:solidFill>
                  <a:schemeClr val="dk1"/>
                </a:solidFill>
              </a:rPr>
              <a:t>	</a:t>
            </a:r>
            <a:r>
              <a:rPr lang="en-IN" sz="2000" dirty="0">
                <a:solidFill>
                  <a:schemeClr val="dk1"/>
                </a:solidFill>
              </a:rPr>
              <a:t/>
            </a:r>
            <a:br>
              <a:rPr lang="en-IN" sz="2000" dirty="0">
                <a:solidFill>
                  <a:schemeClr val="dk1"/>
                </a:solidFill>
              </a:rPr>
            </a:b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467544" y="2060848"/>
            <a:ext cx="8361474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endParaRPr sz="24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>
              <a:lnSpc>
                <a:spcPct val="150000"/>
              </a:lnSpc>
              <a:spcBef>
                <a:spcPts val="480"/>
              </a:spcBef>
              <a:buClr>
                <a:schemeClr val="dk1"/>
              </a:buClr>
              <a:buSzPts val="2400"/>
            </a:pPr>
            <a:r>
              <a:rPr lang="en-IN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Name of Industry: R3 System India </a:t>
            </a:r>
            <a:r>
              <a:rPr lang="en-IN" sz="2400" b="1" dirty="0" err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Pvt.</a:t>
            </a:r>
            <a:r>
              <a:rPr lang="en-IN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Ltd.</a:t>
            </a:r>
            <a:endParaRPr dirty="0"/>
          </a:p>
          <a:p>
            <a:pPr>
              <a:lnSpc>
                <a:spcPct val="150000"/>
              </a:lnSpc>
              <a:spcBef>
                <a:spcPts val="480"/>
              </a:spcBef>
              <a:buClr>
                <a:schemeClr val="dk1"/>
              </a:buClr>
              <a:buSzPts val="2400"/>
            </a:pPr>
            <a:r>
              <a:rPr lang="en-IN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Duration: </a:t>
            </a:r>
            <a:r>
              <a:rPr lang="en-US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6 </a:t>
            </a:r>
            <a:r>
              <a:rPr lang="en-US" sz="24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weeks 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(7</a:t>
            </a:r>
            <a:r>
              <a:rPr lang="en-US" sz="2400" b="1" baseline="30000" dirty="0">
                <a:solidFill>
                  <a:schemeClr val="tx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th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 June 2023 to 23</a:t>
            </a:r>
            <a:r>
              <a:rPr lang="en-US" sz="2400" b="1" baseline="30000" dirty="0">
                <a:solidFill>
                  <a:schemeClr val="tx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rd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 July 2023</a:t>
            </a:r>
            <a:r>
              <a:rPr lang="en-US" sz="2400" b="1" dirty="0" smtClean="0">
                <a:solidFill>
                  <a:schemeClr val="tx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)</a:t>
            </a:r>
            <a:endParaRPr dirty="0"/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endParaRPr sz="24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>
              <a:spcBef>
                <a:spcPts val="360"/>
              </a:spcBef>
              <a:buClr>
                <a:schemeClr val="dk1"/>
              </a:buClr>
              <a:buSzPts val="1800"/>
            </a:pPr>
            <a:r>
              <a:rPr lang="en-IN" sz="18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Presentation By: 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R3 </a:t>
            </a:r>
            <a:r>
              <a:rPr lang="en-IN" sz="1800" b="1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Sys.- Web </a:t>
            </a: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Development Batch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Class</a:t>
            </a:r>
            <a:r>
              <a:rPr lang="en-IN" sz="18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 </a:t>
            </a:r>
            <a:r>
              <a:rPr lang="en-IN" sz="1800" b="1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TYCM-Lin</a:t>
            </a:r>
            <a:endParaRPr sz="18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l="5354" t="14925" r="5759" b="14101"/>
          <a:stretch/>
        </p:blipFill>
        <p:spPr>
          <a:xfrm>
            <a:off x="323528" y="260648"/>
            <a:ext cx="1758925" cy="1215539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cxnSp>
        <p:nvCxnSpPr>
          <p:cNvPr id="87" name="Google Shape;87;p1"/>
          <p:cNvCxnSpPr/>
          <p:nvPr/>
        </p:nvCxnSpPr>
        <p:spPr>
          <a:xfrm>
            <a:off x="31984" y="162880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Course Outline during Training </a:t>
            </a:r>
            <a:endParaRPr b="1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Projects developed: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EV Charging Station Finder Website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Blood Bank Management System Website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/>
              <a:t>Bank Management Services </a:t>
            </a:r>
            <a:r>
              <a:rPr lang="en-US" sz="2000" dirty="0"/>
              <a:t>Website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Registration Form</a:t>
            </a:r>
            <a:endParaRPr sz="2000" dirty="0"/>
          </a:p>
          <a:p>
            <a:pPr marL="742950" lvl="1" indent="-285750"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New learning skills acquired: </a:t>
            </a:r>
            <a:r>
              <a:rPr lang="en-US" dirty="0"/>
              <a:t>Working </a:t>
            </a:r>
            <a:r>
              <a:rPr lang="en-US" spc="5" dirty="0"/>
              <a:t>on </a:t>
            </a:r>
            <a:r>
              <a:rPr lang="en-US" spc="-5" dirty="0"/>
              <a:t>projects, </a:t>
            </a:r>
            <a:r>
              <a:rPr lang="en-US" spc="-620" dirty="0"/>
              <a:t> </a:t>
            </a:r>
            <a:r>
              <a:rPr lang="en-US" spc="-5" dirty="0"/>
              <a:t>solving</a:t>
            </a:r>
            <a:r>
              <a:rPr lang="en-US" spc="-55" dirty="0"/>
              <a:t> </a:t>
            </a:r>
            <a:r>
              <a:rPr lang="en-US" spc="-5" dirty="0"/>
              <a:t>the</a:t>
            </a:r>
            <a:r>
              <a:rPr lang="en-US" spc="10" dirty="0"/>
              <a:t> </a:t>
            </a:r>
            <a:r>
              <a:rPr lang="en-US" spc="-5" dirty="0"/>
              <a:t>technical</a:t>
            </a:r>
            <a:r>
              <a:rPr lang="en-US" spc="30" dirty="0"/>
              <a:t> </a:t>
            </a:r>
            <a:r>
              <a:rPr lang="en-US" dirty="0"/>
              <a:t>issues,</a:t>
            </a:r>
            <a:r>
              <a:rPr lang="en-US" spc="-15" dirty="0"/>
              <a:t> </a:t>
            </a:r>
            <a:r>
              <a:rPr lang="en-US" spc="-5" dirty="0"/>
              <a:t>confidence</a:t>
            </a:r>
            <a:r>
              <a:rPr lang="en-US" spc="-55" dirty="0"/>
              <a:t> </a:t>
            </a:r>
            <a:r>
              <a:rPr lang="en-US" spc="-5" dirty="0" err="1"/>
              <a:t>buliding</a:t>
            </a:r>
            <a:r>
              <a:rPr lang="en-US" spc="-5" dirty="0"/>
              <a:t>.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Technologies learned: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Web Designing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Web Development</a:t>
            </a:r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6789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Project Details implemented during Training</a:t>
            </a:r>
            <a:endParaRPr b="1" dirty="0"/>
          </a:p>
          <a:p>
            <a:pPr marL="742950" lvl="1" indent="-285750">
              <a:lnSpc>
                <a:spcPct val="9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Title: </a:t>
            </a:r>
            <a:r>
              <a:rPr lang="en-IN" b="1" dirty="0"/>
              <a:t>EV Charging Station Finder</a:t>
            </a:r>
            <a:endParaRPr b="1"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Development Platform: Eclipse IDE, JDK 1.8, MySQL server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Output Generated: Developed Website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b="1" dirty="0"/>
              <a:t>Snapshots :</a:t>
            </a:r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56524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4900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27" y="273309"/>
            <a:ext cx="4667483" cy="2703304"/>
          </a:xfrm>
        </p:spPr>
      </p:pic>
      <p:pic>
        <p:nvPicPr>
          <p:cNvPr id="3" name="Content Placeholder 12">
            <a:extLst>
              <a:ext uri="{FF2B5EF4-FFF2-40B4-BE49-F238E27FC236}">
                <a16:creationId xmlns="" xmlns:a16="http://schemas.microsoft.com/office/drawing/2014/main" id="{DE6569A4-99B9-9790-876E-B9DDDE274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88" y="3574206"/>
            <a:ext cx="4525765" cy="2703304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="" xmlns:a16="http://schemas.microsoft.com/office/drawing/2014/main" id="{55A59DE6-E8CC-7BB3-DC93-7D08DEB151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724" y="1316070"/>
            <a:ext cx="2382797" cy="45742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400" b="1" dirty="0">
                <a:solidFill>
                  <a:srgbClr val="FF0000"/>
                </a:solidFill>
                <a:latin typeface="Harlow Solid Italic"/>
                <a:ea typeface="Calibri" panose="020F0502020204030204" pitchFamily="34" charset="0"/>
                <a:cs typeface="Times New Roman" panose="02020603050405020304" pitchFamily="18" charset="0"/>
              </a:rPr>
              <a:t>Home Page</a:t>
            </a:r>
            <a:endParaRPr lang="en-IN" sz="24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 Box 2">
            <a:extLst>
              <a:ext uri="{FF2B5EF4-FFF2-40B4-BE49-F238E27FC236}">
                <a16:creationId xmlns="" xmlns:a16="http://schemas.microsoft.com/office/drawing/2014/main" id="{C29B4495-D438-FA48-45B8-1F101B92A3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3301" y="4697146"/>
            <a:ext cx="2559171" cy="45742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400" b="1" dirty="0">
                <a:solidFill>
                  <a:srgbClr val="00B0F0"/>
                </a:solidFill>
                <a:effectLst/>
                <a:latin typeface="Harlow Solid Italic"/>
                <a:ea typeface="Calibri" panose="020F0502020204030204" pitchFamily="34" charset="0"/>
                <a:cs typeface="Times New Roman" panose="02020603050405020304" pitchFamily="18" charset="0"/>
              </a:rPr>
              <a:t>Admin Module</a:t>
            </a:r>
            <a:endParaRPr lang="en-IN" sz="2400" dirty="0">
              <a:solidFill>
                <a:srgbClr val="00B0F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00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2">
            <a:extLst>
              <a:ext uri="{FF2B5EF4-FFF2-40B4-BE49-F238E27FC236}">
                <a16:creationId xmlns="" xmlns:a16="http://schemas.microsoft.com/office/drawing/2014/main" id="{8C3EC8FE-39DC-A9B7-CBF4-FAD31C7FBF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113" y="1244590"/>
            <a:ext cx="3226084" cy="1077809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400" b="1" dirty="0">
                <a:solidFill>
                  <a:srgbClr val="FF0000"/>
                </a:solidFill>
                <a:latin typeface="Harlow Solid Italic" pitchFamily="82" charset="0"/>
              </a:rPr>
              <a:t>After Admin Login</a:t>
            </a:r>
          </a:p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400" b="1" dirty="0">
                <a:solidFill>
                  <a:srgbClr val="00B0F0"/>
                </a:solidFill>
                <a:latin typeface="Harlow Solid Italic" pitchFamily="82" charset="0"/>
              </a:rPr>
              <a:t>Shows Admin Menu</a:t>
            </a:r>
            <a:endParaRPr lang="en-US" sz="2400" b="1" dirty="0">
              <a:solidFill>
                <a:srgbClr val="FF0000"/>
              </a:solidFill>
              <a:latin typeface="Harlow Solid Italic" pitchFamily="82" charset="0"/>
            </a:endParaRPr>
          </a:p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endParaRPr lang="en-IN" sz="24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3">
            <a:extLst>
              <a:ext uri="{FF2B5EF4-FFF2-40B4-BE49-F238E27FC236}">
                <a16:creationId xmlns="" xmlns:a16="http://schemas.microsoft.com/office/drawing/2014/main" id="{86965976-49F2-641A-3E57-4E6B1DB36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777" y="431843"/>
            <a:ext cx="4667483" cy="2703304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="" xmlns:a16="http://schemas.microsoft.com/office/drawing/2014/main" id="{81FE876A-AB8A-F326-044B-558855C89F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13" y="3615302"/>
            <a:ext cx="4667483" cy="2703304"/>
          </a:xfrm>
          <a:prstGeom prst="rect">
            <a:avLst/>
          </a:prstGeom>
        </p:spPr>
      </p:pic>
      <p:sp>
        <p:nvSpPr>
          <p:cNvPr id="9" name="Text Box 2">
            <a:extLst>
              <a:ext uri="{FF2B5EF4-FFF2-40B4-BE49-F238E27FC236}">
                <a16:creationId xmlns="" xmlns:a16="http://schemas.microsoft.com/office/drawing/2014/main" id="{E2CEFB80-6FA4-2229-455D-A63E55FF02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0773" y="4406864"/>
            <a:ext cx="3393487" cy="1120179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FF0000"/>
                </a:solidFill>
                <a:latin typeface="Harlow Solid Italic" pitchFamily="82" charset="0"/>
              </a:rPr>
              <a:t>Admin Module </a:t>
            </a:r>
            <a:r>
              <a:rPr lang="en-US" sz="2000" b="1" dirty="0" err="1" smtClean="0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000" b="1" dirty="0" smtClean="0">
                <a:solidFill>
                  <a:srgbClr val="FF0000"/>
                </a:solidFill>
                <a:latin typeface="Harlow Solid Italic" pitchFamily="82" charset="0"/>
              </a:rPr>
              <a:t> </a:t>
            </a:r>
            <a:endParaRPr lang="en-US" sz="2000" b="1" dirty="0">
              <a:solidFill>
                <a:srgbClr val="FF0000"/>
              </a:solidFill>
              <a:latin typeface="Harlow Solid Italic" pitchFamily="82" charset="0"/>
            </a:endParaRPr>
          </a:p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00B0F0"/>
                </a:solidFill>
                <a:latin typeface="Harlow Solid Italic" pitchFamily="82" charset="0"/>
              </a:rPr>
              <a:t>View All Charging Station</a:t>
            </a:r>
            <a:endParaRPr lang="en-US" sz="2000" b="1" dirty="0">
              <a:solidFill>
                <a:srgbClr val="FF0000"/>
              </a:solidFill>
              <a:latin typeface="Harlow Solid Italic" pitchFamily="82" charset="0"/>
            </a:endParaRPr>
          </a:p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endParaRPr lang="en-IN" sz="24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22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>
            <a:extLst>
              <a:ext uri="{FF2B5EF4-FFF2-40B4-BE49-F238E27FC236}">
                <a16:creationId xmlns="" xmlns:a16="http://schemas.microsoft.com/office/drawing/2014/main" id="{6F40AEB0-0C22-7D27-F1E2-934D76597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296" y="304111"/>
            <a:ext cx="4667483" cy="2703304"/>
          </a:xfrm>
          <a:prstGeom prst="rect">
            <a:avLst/>
          </a:prstGeom>
        </p:spPr>
      </p:pic>
      <p:sp>
        <p:nvSpPr>
          <p:cNvPr id="7" name="Text Box 2">
            <a:extLst>
              <a:ext uri="{FF2B5EF4-FFF2-40B4-BE49-F238E27FC236}">
                <a16:creationId xmlns="" xmlns:a16="http://schemas.microsoft.com/office/drawing/2014/main" id="{A33BDACB-57C8-0F28-E982-1C5BE1E324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727" y="1166400"/>
            <a:ext cx="3420487" cy="97872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FF0000"/>
                </a:solidFill>
                <a:latin typeface="Harlow Solid Italic" pitchFamily="82" charset="0"/>
              </a:rPr>
              <a:t>Admin Module </a:t>
            </a:r>
            <a:r>
              <a:rPr lang="en-US" sz="2000" b="1" dirty="0" err="1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endParaRPr lang="en-US" sz="2000" b="1" dirty="0">
              <a:solidFill>
                <a:srgbClr val="FF0000"/>
              </a:solidFill>
              <a:latin typeface="Harlow Solid Italic" pitchFamily="82" charset="0"/>
            </a:endParaRPr>
          </a:p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00B0F0"/>
                </a:solidFill>
                <a:latin typeface="Harlow Solid Italic" pitchFamily="82" charset="0"/>
              </a:rPr>
              <a:t>Approve Charging Station</a:t>
            </a:r>
            <a:endParaRPr lang="en-IN" sz="20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 Box 2">
            <a:extLst>
              <a:ext uri="{FF2B5EF4-FFF2-40B4-BE49-F238E27FC236}">
                <a16:creationId xmlns="" xmlns:a16="http://schemas.microsoft.com/office/drawing/2014/main" id="{451E61E8-6B1B-C98D-6475-372E532D3F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3018" y="4589752"/>
            <a:ext cx="3531791" cy="857148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FF0000"/>
                </a:solidFill>
                <a:latin typeface="Harlow Solid Italic" pitchFamily="82" charset="0"/>
              </a:rPr>
              <a:t>Admin Module </a:t>
            </a:r>
            <a:r>
              <a:rPr lang="en-US" sz="2000" b="1" dirty="0" err="1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2000" b="1" dirty="0">
                <a:solidFill>
                  <a:srgbClr val="FF0000"/>
                </a:solidFill>
                <a:latin typeface="Harlow Solid Italic" pitchFamily="82" charset="0"/>
              </a:rPr>
              <a:t> </a:t>
            </a:r>
            <a:r>
              <a:rPr lang="en-US" sz="2000" b="1" dirty="0">
                <a:solidFill>
                  <a:srgbClr val="00B0F0"/>
                </a:solidFill>
                <a:latin typeface="Harlow Solid Italic" pitchFamily="82" charset="0"/>
              </a:rPr>
              <a:t>Delete Charging Station</a:t>
            </a:r>
            <a:endParaRPr lang="en-IN" sz="20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4">
            <a:extLst>
              <a:ext uri="{FF2B5EF4-FFF2-40B4-BE49-F238E27FC236}">
                <a16:creationId xmlns="" xmlns:a16="http://schemas.microsoft.com/office/drawing/2014/main" id="{8380FA9C-D75B-86C5-54CA-693B534A3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83" y="3666674"/>
            <a:ext cx="4667483" cy="270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03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>
            <a:extLst>
              <a:ext uri="{FF2B5EF4-FFF2-40B4-BE49-F238E27FC236}">
                <a16:creationId xmlns="" xmlns:a16="http://schemas.microsoft.com/office/drawing/2014/main" id="{1FC6B834-BC6F-D9EE-309F-1BA47571B3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737" y="358394"/>
            <a:ext cx="4667483" cy="2703304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="" xmlns:a16="http://schemas.microsoft.com/office/drawing/2014/main" id="{B929E551-D021-DC2B-0BA0-F9C3ECDCB7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563" y="1468380"/>
            <a:ext cx="3369924" cy="45742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FF0000"/>
                </a:solidFill>
                <a:latin typeface="Harlow Solid Italic" pitchFamily="82" charset="0"/>
              </a:rPr>
              <a:t>Charging Station Module</a:t>
            </a:r>
            <a:endParaRPr lang="en-IN" sz="20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 Box 2">
            <a:extLst>
              <a:ext uri="{FF2B5EF4-FFF2-40B4-BE49-F238E27FC236}">
                <a16:creationId xmlns="" xmlns:a16="http://schemas.microsoft.com/office/drawing/2014/main" id="{10B245CF-F7F6-B84B-2781-914D65DBA4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8089" y="4642094"/>
            <a:ext cx="3482131" cy="1011721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spcAft>
                <a:spcPts val="1000"/>
              </a:spcAft>
            </a:pPr>
            <a:r>
              <a:rPr lang="en-US" sz="1800" b="1" dirty="0">
                <a:solidFill>
                  <a:srgbClr val="FF0000"/>
                </a:solidFill>
                <a:latin typeface="Harlow Solid Italic" pitchFamily="82" charset="0"/>
              </a:rPr>
              <a:t>After Charging Station Login</a:t>
            </a:r>
          </a:p>
          <a:p>
            <a:pPr marL="457200" indent="-228600">
              <a:spcAft>
                <a:spcPts val="1000"/>
              </a:spcAft>
            </a:pPr>
            <a:r>
              <a:rPr lang="en-US" sz="1800" b="1" dirty="0">
                <a:solidFill>
                  <a:srgbClr val="00B0F0"/>
                </a:solidFill>
                <a:latin typeface="Harlow Solid Italic" pitchFamily="82" charset="0"/>
              </a:rPr>
              <a:t>Shows Charging Station Menu</a:t>
            </a:r>
            <a:endParaRPr lang="en-IN" sz="18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Content Placeholder 4">
            <a:extLst>
              <a:ext uri="{FF2B5EF4-FFF2-40B4-BE49-F238E27FC236}">
                <a16:creationId xmlns="" xmlns:a16="http://schemas.microsoft.com/office/drawing/2014/main" id="{DC6FE6FB-2C69-E610-B126-3C8D86C777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63" y="3796303"/>
            <a:ext cx="4667483" cy="270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49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620713"/>
            <a:ext cx="7620000" cy="614362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  <a:t/>
            </a:r>
            <a:br>
              <a:rPr lang="en-US" sz="2800" b="1" dirty="0">
                <a:solidFill>
                  <a:srgbClr val="FF0000"/>
                </a:solidFill>
                <a:latin typeface="Harlow Solid Italic" pitchFamily="82" charset="0"/>
              </a:rPr>
            </a:br>
            <a:endParaRPr lang="en-US" sz="2800" b="1" dirty="0">
              <a:solidFill>
                <a:srgbClr val="00B0F0"/>
              </a:solidFill>
              <a:latin typeface="Harlow Solid Italic" pitchFamily="82" charset="0"/>
            </a:endParaRPr>
          </a:p>
        </p:txBody>
      </p:sp>
      <p:pic>
        <p:nvPicPr>
          <p:cNvPr id="6" name="Content Placeholder 3">
            <a:extLst>
              <a:ext uri="{FF2B5EF4-FFF2-40B4-BE49-F238E27FC236}">
                <a16:creationId xmlns="" xmlns:a16="http://schemas.microsoft.com/office/drawing/2014/main" id="{A249545B-41A2-17BE-E8C4-995D56069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0269" y="307023"/>
            <a:ext cx="4667483" cy="2703304"/>
          </a:xfrm>
          <a:prstGeom prst="rect">
            <a:avLst/>
          </a:prstGeom>
        </p:spPr>
      </p:pic>
      <p:sp>
        <p:nvSpPr>
          <p:cNvPr id="7" name="Text Box 2">
            <a:extLst>
              <a:ext uri="{FF2B5EF4-FFF2-40B4-BE49-F238E27FC236}">
                <a16:creationId xmlns="" xmlns:a16="http://schemas.microsoft.com/office/drawing/2014/main" id="{00ABF752-5A84-9E61-88C4-92D3C0B0D9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73" y="956084"/>
            <a:ext cx="3369924" cy="1242586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solidFill>
                  <a:srgbClr val="FF0000"/>
                </a:solidFill>
                <a:latin typeface="Harlow Solid Italic" pitchFamily="82" charset="0"/>
              </a:rPr>
              <a:t>Charging Station Module </a:t>
            </a:r>
            <a:r>
              <a:rPr lang="en-US" sz="1800" b="1" dirty="0" err="1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endParaRPr lang="en-US" sz="1800" b="1" dirty="0">
              <a:solidFill>
                <a:srgbClr val="FF0000"/>
              </a:solidFill>
              <a:latin typeface="Harlow Solid Italic" pitchFamily="82" charset="0"/>
            </a:endParaRPr>
          </a:p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solidFill>
                  <a:srgbClr val="00B0F0"/>
                </a:solidFill>
                <a:latin typeface="Harlow Solid Italic" pitchFamily="82" charset="0"/>
              </a:rPr>
              <a:t>View Charging Station </a:t>
            </a:r>
            <a:r>
              <a:rPr lang="en-US" sz="2000" b="1" dirty="0">
                <a:solidFill>
                  <a:srgbClr val="00B0F0"/>
                </a:solidFill>
                <a:latin typeface="Harlow Solid Italic" pitchFamily="82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endParaRPr lang="en-IN" sz="20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="" xmlns:a16="http://schemas.microsoft.com/office/drawing/2014/main" id="{06084A98-DE7A-0102-DB35-0CFE3EE96B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3" y="3716676"/>
            <a:ext cx="4667484" cy="2703304"/>
          </a:xfrm>
          <a:prstGeom prst="rect">
            <a:avLst/>
          </a:prstGeom>
        </p:spPr>
      </p:pic>
      <p:sp>
        <p:nvSpPr>
          <p:cNvPr id="9" name="Text Box 2">
            <a:extLst>
              <a:ext uri="{FF2B5EF4-FFF2-40B4-BE49-F238E27FC236}">
                <a16:creationId xmlns="" xmlns:a16="http://schemas.microsoft.com/office/drawing/2014/main" id="{AD59C754-B732-A96B-05EC-55AD3466F9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1253" y="4262650"/>
            <a:ext cx="3369924" cy="1511426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solidFill>
                  <a:srgbClr val="FF0000"/>
                </a:solidFill>
                <a:latin typeface="Harlow Solid Italic" pitchFamily="82" charset="0"/>
              </a:rPr>
              <a:t>Charging Station Module </a:t>
            </a:r>
            <a:r>
              <a:rPr lang="en-US" sz="1800" b="1" dirty="0" err="1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r>
              <a:rPr lang="en-US" sz="1800" b="1" dirty="0">
                <a:solidFill>
                  <a:srgbClr val="FF0000"/>
                </a:solidFill>
                <a:latin typeface="Harlow Solid Italic" pitchFamily="82" charset="0"/>
              </a:rPr>
              <a:t> </a:t>
            </a:r>
          </a:p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solidFill>
                  <a:srgbClr val="00B0F0"/>
                </a:solidFill>
                <a:latin typeface="Harlow Solid Italic" pitchFamily="82" charset="0"/>
              </a:rPr>
              <a:t>Update  Charging Station  Power </a:t>
            </a:r>
            <a:r>
              <a:rPr lang="en-US" sz="2000" b="1" dirty="0">
                <a:solidFill>
                  <a:schemeClr val="tx1"/>
                </a:solidFill>
                <a:latin typeface="Harlow Solid Italic" pitchFamily="82" charset="0"/>
              </a:rPr>
              <a:t>	</a:t>
            </a:r>
            <a:endParaRPr lang="en-IN" sz="20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9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="" xmlns:a16="http://schemas.microsoft.com/office/drawing/2014/main" id="{9A146646-7B58-510D-0F18-9943FBBC98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367" y="358394"/>
            <a:ext cx="4667483" cy="2703304"/>
          </a:xfrm>
          <a:prstGeom prst="rect">
            <a:avLst/>
          </a:prstGeom>
        </p:spPr>
      </p:pic>
      <p:sp>
        <p:nvSpPr>
          <p:cNvPr id="7" name="Text Box 2">
            <a:extLst>
              <a:ext uri="{FF2B5EF4-FFF2-40B4-BE49-F238E27FC236}">
                <a16:creationId xmlns="" xmlns:a16="http://schemas.microsoft.com/office/drawing/2014/main" id="{61B529E7-A14D-65A0-B949-C988E7F546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256" y="1571122"/>
            <a:ext cx="2178122" cy="45742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FF0000"/>
                </a:solidFill>
                <a:latin typeface="Harlow Solid Italic" pitchFamily="82" charset="0"/>
              </a:rPr>
              <a:t>User Module</a:t>
            </a:r>
            <a:endParaRPr lang="en-IN" sz="20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3">
            <a:extLst>
              <a:ext uri="{FF2B5EF4-FFF2-40B4-BE49-F238E27FC236}">
                <a16:creationId xmlns="" xmlns:a16="http://schemas.microsoft.com/office/drawing/2014/main" id="{72674002-5237-1DE3-5DAA-552A475723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6" y="3796301"/>
            <a:ext cx="4667484" cy="2703305"/>
          </a:xfrm>
          <a:prstGeom prst="rect">
            <a:avLst/>
          </a:prstGeom>
        </p:spPr>
      </p:pic>
      <p:sp>
        <p:nvSpPr>
          <p:cNvPr id="9" name="Text Box 2">
            <a:extLst>
              <a:ext uri="{FF2B5EF4-FFF2-40B4-BE49-F238E27FC236}">
                <a16:creationId xmlns="" xmlns:a16="http://schemas.microsoft.com/office/drawing/2014/main" id="{CB706704-6A54-7328-2E56-013A033A3C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7283" y="4774947"/>
            <a:ext cx="2868203" cy="916936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 err="1">
                <a:solidFill>
                  <a:srgbClr val="FF0000"/>
                </a:solidFill>
                <a:latin typeface="Harlow Solid Italic" pitchFamily="82" charset="0"/>
              </a:rPr>
              <a:t>AfterUserLogin</a:t>
            </a:r>
            <a:r>
              <a:rPr lang="en-US" sz="2000" b="1" dirty="0">
                <a:solidFill>
                  <a:srgbClr val="FF0000"/>
                </a:solidFill>
                <a:latin typeface="Harlow Solid Italic" pitchFamily="82" charset="0"/>
              </a:rPr>
              <a:t> </a:t>
            </a:r>
          </a:p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00B0F0"/>
                </a:solidFill>
                <a:latin typeface="Harlow Solid Italic" pitchFamily="82" charset="0"/>
              </a:rPr>
              <a:t>Shows User`s Menu</a:t>
            </a:r>
            <a:endParaRPr lang="en-IN" sz="20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19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="" xmlns:a16="http://schemas.microsoft.com/office/drawing/2014/main" id="{EF30A397-3020-AD12-EBBA-89C372698F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819" y="2279633"/>
            <a:ext cx="4667484" cy="2703305"/>
          </a:xfrm>
          <a:prstGeom prst="rect">
            <a:avLst/>
          </a:prstGeom>
        </p:spPr>
      </p:pic>
      <p:sp>
        <p:nvSpPr>
          <p:cNvPr id="7" name="Text Box 2">
            <a:extLst>
              <a:ext uri="{FF2B5EF4-FFF2-40B4-BE49-F238E27FC236}">
                <a16:creationId xmlns="" xmlns:a16="http://schemas.microsoft.com/office/drawing/2014/main" id="{4FA3F478-8D8A-C5B9-ADA5-1D8CCB3B47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195" y="3126581"/>
            <a:ext cx="3380196" cy="100940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FF0000"/>
                </a:solidFill>
                <a:latin typeface="Harlow Solid Italic" pitchFamily="82" charset="0"/>
              </a:rPr>
              <a:t>User  Module  </a:t>
            </a:r>
            <a:r>
              <a:rPr lang="en-US" sz="2000" b="1" dirty="0" err="1">
                <a:solidFill>
                  <a:srgbClr val="FF0000"/>
                </a:solidFill>
                <a:latin typeface="Harlow Solid Italic" pitchFamily="82" charset="0"/>
              </a:rPr>
              <a:t>SubMenu</a:t>
            </a:r>
            <a:endParaRPr lang="en-US" sz="2000" b="1" dirty="0">
              <a:solidFill>
                <a:srgbClr val="FF0000"/>
              </a:solidFill>
              <a:latin typeface="Harlow Solid Italic" pitchFamily="82" charset="0"/>
            </a:endParaRPr>
          </a:p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00B0F0"/>
                </a:solidFill>
                <a:latin typeface="Harlow Solid Italic" pitchFamily="82" charset="0"/>
              </a:rPr>
              <a:t>View Charging Station</a:t>
            </a:r>
            <a:endParaRPr lang="en-IN" sz="20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68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Project Details implemented during Training</a:t>
            </a:r>
            <a:endParaRPr b="1" dirty="0"/>
          </a:p>
          <a:p>
            <a:pPr marL="742950" lvl="1" indent="-285750">
              <a:lnSpc>
                <a:spcPct val="9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Title: </a:t>
            </a:r>
            <a:r>
              <a:rPr lang="en-US" b="1" dirty="0"/>
              <a:t>Bank Management Services</a:t>
            </a:r>
            <a:endParaRPr b="1"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Development Platform: Eclipse IDE, JDK 1.8, MySQL server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Output Generated: Developed Website</a:t>
            </a:r>
            <a:endParaRPr dirty="0"/>
          </a:p>
          <a:p>
            <a:pPr marL="74295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b="1" dirty="0"/>
              <a:t>Snapshots :</a:t>
            </a:r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56524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4900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167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15984" y="271261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sz="2400" dirty="0"/>
          </a:p>
        </p:txBody>
      </p:sp>
      <p:sp>
        <p:nvSpPr>
          <p:cNvPr id="93" name="Google Shape;93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Introduction of Industry</a:t>
            </a:r>
            <a:endParaRPr b="1" dirty="0"/>
          </a:p>
          <a:p>
            <a:pPr lvl="0"/>
            <a:r>
              <a:rPr lang="en-US" sz="1800" b="1" dirty="0"/>
              <a:t>Name of the Company</a:t>
            </a:r>
            <a:r>
              <a:rPr lang="en-US" sz="1800" dirty="0"/>
              <a:t> :- R3 SYSTEMS INDIA PVT.LTD</a:t>
            </a:r>
            <a:endParaRPr lang="en-US" sz="1600" dirty="0"/>
          </a:p>
          <a:p>
            <a:pPr lvl="0"/>
            <a:r>
              <a:rPr lang="en-US" sz="1800" b="1" dirty="0"/>
              <a:t>Location </a:t>
            </a:r>
            <a:r>
              <a:rPr lang="en-US" sz="1800" dirty="0"/>
              <a:t>: - First Floor, </a:t>
            </a:r>
            <a:r>
              <a:rPr lang="en-US" sz="1800" dirty="0" err="1"/>
              <a:t>Rohini</a:t>
            </a:r>
            <a:r>
              <a:rPr lang="en-US" sz="1800" dirty="0"/>
              <a:t> Apartment, </a:t>
            </a:r>
            <a:r>
              <a:rPr lang="en-US" sz="1800" dirty="0" err="1"/>
              <a:t>KBTCircle</a:t>
            </a:r>
            <a:r>
              <a:rPr lang="en-US" sz="1800" dirty="0"/>
              <a:t>, </a:t>
            </a:r>
            <a:r>
              <a:rPr lang="en-US" sz="1800" dirty="0" err="1"/>
              <a:t>GangapurRoad</a:t>
            </a:r>
            <a:r>
              <a:rPr lang="en-US" sz="1800" dirty="0"/>
              <a:t>, </a:t>
            </a:r>
            <a:r>
              <a:rPr lang="en-US" sz="1800" dirty="0" err="1"/>
              <a:t>NearSaraswatBank</a:t>
            </a:r>
            <a:r>
              <a:rPr lang="en-US" sz="1800" dirty="0"/>
              <a:t>, </a:t>
            </a:r>
            <a:r>
              <a:rPr lang="en-US" sz="1800" dirty="0" err="1"/>
              <a:t>ThatteNagar</a:t>
            </a:r>
            <a:r>
              <a:rPr lang="en-US" sz="1800" dirty="0"/>
              <a:t>, </a:t>
            </a:r>
            <a:r>
              <a:rPr lang="en-US" sz="1800" dirty="0" err="1"/>
              <a:t>Nashik,Maharashtra</a:t>
            </a:r>
            <a:r>
              <a:rPr lang="en-US" sz="1800" dirty="0"/>
              <a:t>- 422005,India</a:t>
            </a:r>
            <a:endParaRPr lang="en-US" sz="1600" dirty="0"/>
          </a:p>
          <a:p>
            <a:pPr lvl="0"/>
            <a:r>
              <a:rPr lang="en-US" sz="1800" b="1" dirty="0"/>
              <a:t>Establishment</a:t>
            </a:r>
            <a:r>
              <a:rPr lang="en-US" sz="1800" dirty="0"/>
              <a:t> : - 2017</a:t>
            </a:r>
            <a:endParaRPr lang="en-US" sz="1600" dirty="0"/>
          </a:p>
          <a:p>
            <a:pPr lvl="0"/>
            <a:r>
              <a:rPr lang="en-US" sz="1800" b="1" dirty="0"/>
              <a:t>Email &amp; Web Address</a:t>
            </a:r>
            <a:r>
              <a:rPr lang="en-US" sz="1800" dirty="0"/>
              <a:t> :- india.r3sys@gmail.com https://www.r3sys.com/</a:t>
            </a:r>
            <a:endParaRPr lang="en-US" sz="1600" dirty="0"/>
          </a:p>
          <a:p>
            <a:pPr lvl="0"/>
            <a:r>
              <a:rPr lang="en-US" sz="1800" b="1" dirty="0"/>
              <a:t>Name and Designation of Contact Person:- </a:t>
            </a:r>
            <a:r>
              <a:rPr lang="en-US" sz="1800" dirty="0"/>
              <a:t>Mr. </a:t>
            </a:r>
            <a:r>
              <a:rPr lang="en-US" sz="1800" dirty="0" err="1"/>
              <a:t>Gauresh</a:t>
            </a:r>
            <a:r>
              <a:rPr lang="en-US" sz="1800" dirty="0"/>
              <a:t> </a:t>
            </a:r>
            <a:r>
              <a:rPr lang="en-US" sz="1800" dirty="0" err="1"/>
              <a:t>Suryawanshi</a:t>
            </a:r>
            <a:r>
              <a:rPr lang="en-US" sz="1800" dirty="0"/>
              <a:t> (Chief Technical Officer) </a:t>
            </a:r>
            <a:endParaRPr lang="en-US" sz="1600" dirty="0"/>
          </a:p>
          <a:p>
            <a:pPr lvl="0"/>
            <a:r>
              <a:rPr lang="en-US" sz="1800" b="1" dirty="0"/>
              <a:t>Contact No:-  </a:t>
            </a:r>
            <a:r>
              <a:rPr lang="en-US" sz="1800" dirty="0"/>
              <a:t>8600033181</a:t>
            </a:r>
            <a:endParaRPr lang="en-US" sz="1600" dirty="0"/>
          </a:p>
          <a:p>
            <a:pPr lvl="0"/>
            <a:r>
              <a:rPr lang="en-US" sz="1800" b="1" dirty="0"/>
              <a:t>Type of Product:-</a:t>
            </a:r>
            <a:r>
              <a:rPr lang="en-US" sz="1800" dirty="0"/>
              <a:t> IT Software Development &amp; Consultancies</a:t>
            </a:r>
            <a:endParaRPr lang="en-US" sz="1600" dirty="0"/>
          </a:p>
          <a:p>
            <a:pPr lvl="0"/>
            <a:r>
              <a:rPr lang="en-US" sz="1800" b="1" dirty="0"/>
              <a:t>Type of Control :-</a:t>
            </a:r>
            <a:r>
              <a:rPr lang="en-US" sz="1800" dirty="0"/>
              <a:t> Private</a:t>
            </a:r>
            <a:endParaRPr lang="en-US" sz="1600" dirty="0"/>
          </a:p>
          <a:p>
            <a:pPr lvl="0"/>
            <a:r>
              <a:rPr lang="en-US" sz="1800" b="1" dirty="0"/>
              <a:t>Type of Company :-</a:t>
            </a:r>
            <a:r>
              <a:rPr lang="en-US" sz="1800" dirty="0"/>
              <a:t> Small Scale </a:t>
            </a:r>
            <a:endParaRPr lang="en-US" sz="1600" dirty="0"/>
          </a:p>
          <a:p>
            <a:pPr lvl="0"/>
            <a:r>
              <a:rPr lang="en-US" sz="1800" b="1" dirty="0"/>
              <a:t>Total Number of Employees in Company :- </a:t>
            </a:r>
            <a:r>
              <a:rPr lang="en-US" sz="1800" dirty="0"/>
              <a:t>30</a:t>
            </a:r>
            <a:endParaRPr lang="en-US" sz="1600" dirty="0"/>
          </a:p>
          <a:p>
            <a:pPr lvl="0"/>
            <a:r>
              <a:rPr lang="en-US" sz="1800" b="1" dirty="0"/>
              <a:t>Total Turnover of Company :-   </a:t>
            </a:r>
            <a:r>
              <a:rPr lang="en-US" sz="1800" dirty="0"/>
              <a:t>20 Lakh </a:t>
            </a:r>
            <a:r>
              <a:rPr lang="en-US" sz="1800" b="1" dirty="0"/>
              <a:t> </a:t>
            </a:r>
            <a:endParaRPr lang="en-US" sz="1600" dirty="0"/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Google Shape;87;p1"/>
          <p:cNvCxnSpPr/>
          <p:nvPr/>
        </p:nvCxnSpPr>
        <p:spPr>
          <a:xfrm>
            <a:off x="31984" y="1469776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6" name="object 8"/>
          <p:cNvSpPr/>
          <p:nvPr/>
        </p:nvSpPr>
        <p:spPr>
          <a:xfrm>
            <a:off x="5369052" y="4177284"/>
            <a:ext cx="2953511" cy="268071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>
            <a:extLst>
              <a:ext uri="{FF2B5EF4-FFF2-40B4-BE49-F238E27FC236}">
                <a16:creationId xmlns="" xmlns:a16="http://schemas.microsoft.com/office/drawing/2014/main" id="{460D64C3-7900-7A93-E2AA-966D007D8D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448" y="315930"/>
            <a:ext cx="4667484" cy="2703305"/>
          </a:xfrm>
          <a:prstGeom prst="rect">
            <a:avLst/>
          </a:prstGeom>
        </p:spPr>
      </p:pic>
      <p:sp>
        <p:nvSpPr>
          <p:cNvPr id="7" name="Text Box 2">
            <a:extLst>
              <a:ext uri="{FF2B5EF4-FFF2-40B4-BE49-F238E27FC236}">
                <a16:creationId xmlns="" xmlns:a16="http://schemas.microsoft.com/office/drawing/2014/main" id="{BF0DBDCF-B026-7F5D-6AD2-96E37A5F87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9105" y="1326344"/>
            <a:ext cx="2382797" cy="45742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400" b="1" dirty="0">
                <a:solidFill>
                  <a:srgbClr val="FF0000"/>
                </a:solidFill>
                <a:latin typeface="Harlow Solid Italic"/>
                <a:ea typeface="Calibri" panose="020F0502020204030204" pitchFamily="34" charset="0"/>
                <a:cs typeface="Times New Roman" panose="02020603050405020304" pitchFamily="18" charset="0"/>
              </a:rPr>
              <a:t>Home Page</a:t>
            </a:r>
            <a:endParaRPr lang="en-IN" sz="24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="" xmlns:a16="http://schemas.microsoft.com/office/drawing/2014/main" id="{0768DDE1-CAB2-6579-40E0-FE533622D5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61" y="3553657"/>
            <a:ext cx="4667484" cy="2703305"/>
          </a:xfrm>
          <a:prstGeom prst="rect">
            <a:avLst/>
          </a:prstGeom>
        </p:spPr>
      </p:pic>
      <p:sp>
        <p:nvSpPr>
          <p:cNvPr id="9" name="Text Box 2">
            <a:extLst>
              <a:ext uri="{FF2B5EF4-FFF2-40B4-BE49-F238E27FC236}">
                <a16:creationId xmlns="" xmlns:a16="http://schemas.microsoft.com/office/drawing/2014/main" id="{E009F3A7-7404-0DA3-6122-CFF4137836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64601" y="4519894"/>
            <a:ext cx="2942331" cy="77129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00B0F0"/>
                </a:solidFill>
                <a:latin typeface="Harlow Solid Italic" pitchFamily="82" charset="0"/>
              </a:rPr>
              <a:t>Create an Account Section</a:t>
            </a:r>
            <a:endParaRPr lang="en-IN" sz="20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5608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="" xmlns:a16="http://schemas.microsoft.com/office/drawing/2014/main" id="{94E801A9-F718-81D6-613B-30B7A655F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777" y="285106"/>
            <a:ext cx="4667484" cy="2703305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="" xmlns:a16="http://schemas.microsoft.com/office/drawing/2014/main" id="{9BA4256F-C237-A89B-6F19-898FD0B43C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565" y="1370578"/>
            <a:ext cx="3380196" cy="532359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FF0000"/>
                </a:solidFill>
                <a:latin typeface="Harlow Solid Italic" pitchFamily="82" charset="0"/>
              </a:rPr>
              <a:t>Deposit Money Section</a:t>
            </a:r>
            <a:endParaRPr lang="en-IN" sz="20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3">
            <a:extLst>
              <a:ext uri="{FF2B5EF4-FFF2-40B4-BE49-F238E27FC236}">
                <a16:creationId xmlns="" xmlns:a16="http://schemas.microsoft.com/office/drawing/2014/main" id="{35331C13-BA86-4A42-CC26-D08094E2F2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74" y="3603411"/>
            <a:ext cx="4667485" cy="2703305"/>
          </a:xfrm>
          <a:prstGeom prst="rect">
            <a:avLst/>
          </a:prstGeom>
        </p:spPr>
      </p:pic>
      <p:sp>
        <p:nvSpPr>
          <p:cNvPr id="10" name="Text Box 2">
            <a:extLst>
              <a:ext uri="{FF2B5EF4-FFF2-40B4-BE49-F238E27FC236}">
                <a16:creationId xmlns="" xmlns:a16="http://schemas.microsoft.com/office/drawing/2014/main" id="{3C1F2B68-8FBC-9F97-83EB-80EFF6CE0C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1804" y="4605225"/>
            <a:ext cx="3380196" cy="532359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000" b="1" dirty="0">
                <a:solidFill>
                  <a:srgbClr val="00B0F0"/>
                </a:solidFill>
                <a:latin typeface="Harlow Solid Italic" pitchFamily="82" charset="0"/>
              </a:rPr>
              <a:t>Withdraw Money Section</a:t>
            </a:r>
            <a:endParaRPr lang="en-IN" sz="20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052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="" xmlns:a16="http://schemas.microsoft.com/office/drawing/2014/main" id="{395D1B95-BA64-D0BD-5ECD-9F445D3E4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819" y="346751"/>
            <a:ext cx="4667484" cy="2703305"/>
          </a:xfrm>
          <a:prstGeom prst="rect">
            <a:avLst/>
          </a:prstGeom>
        </p:spPr>
      </p:pic>
      <p:sp>
        <p:nvSpPr>
          <p:cNvPr id="7" name="Text Box 2">
            <a:extLst>
              <a:ext uri="{FF2B5EF4-FFF2-40B4-BE49-F238E27FC236}">
                <a16:creationId xmlns="" xmlns:a16="http://schemas.microsoft.com/office/drawing/2014/main" id="{0127D70D-34EA-65EB-C01A-AB74156C91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815" y="1210869"/>
            <a:ext cx="2860544" cy="97506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400" b="1" dirty="0">
                <a:solidFill>
                  <a:srgbClr val="FF0000"/>
                </a:solidFill>
                <a:latin typeface="Harlow Solid Italic" pitchFamily="82" charset="0"/>
              </a:rPr>
              <a:t>Transfer Money Section</a:t>
            </a:r>
            <a:endParaRPr lang="en-IN" sz="24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3">
            <a:extLst>
              <a:ext uri="{FF2B5EF4-FFF2-40B4-BE49-F238E27FC236}">
                <a16:creationId xmlns="" xmlns:a16="http://schemas.microsoft.com/office/drawing/2014/main" id="{8EFA77DE-5065-7837-5C94-ADBD353C4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88" y="3655030"/>
            <a:ext cx="4667484" cy="2703306"/>
          </a:xfrm>
          <a:prstGeom prst="rect">
            <a:avLst/>
          </a:prstGeom>
        </p:spPr>
      </p:pic>
      <p:sp>
        <p:nvSpPr>
          <p:cNvPr id="9" name="Text Box 2">
            <a:extLst>
              <a:ext uri="{FF2B5EF4-FFF2-40B4-BE49-F238E27FC236}">
                <a16:creationId xmlns="" xmlns:a16="http://schemas.microsoft.com/office/drawing/2014/main" id="{BE94EB3C-19E7-35D4-D300-F8DC6D9225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3779" y="4519149"/>
            <a:ext cx="2860544" cy="97506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400" b="1" dirty="0">
                <a:solidFill>
                  <a:srgbClr val="00B0F0"/>
                </a:solidFill>
                <a:latin typeface="Harlow Solid Italic" pitchFamily="82" charset="0"/>
              </a:rPr>
              <a:t>View Accounts Section</a:t>
            </a:r>
            <a:endParaRPr lang="en-IN" sz="24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50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="" xmlns:a16="http://schemas.microsoft.com/office/drawing/2014/main" id="{679D75B2-6853-D5FE-7294-822C3D25C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802" y="1944526"/>
            <a:ext cx="4667484" cy="2703306"/>
          </a:xfrm>
          <a:prstGeom prst="rect">
            <a:avLst/>
          </a:prstGeom>
        </p:spPr>
      </p:pic>
      <p:sp>
        <p:nvSpPr>
          <p:cNvPr id="7" name="Text Box 2">
            <a:extLst>
              <a:ext uri="{FF2B5EF4-FFF2-40B4-BE49-F238E27FC236}">
                <a16:creationId xmlns="" xmlns:a16="http://schemas.microsoft.com/office/drawing/2014/main" id="{B6F14EC4-64AB-850F-883E-D800958556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698" y="2808645"/>
            <a:ext cx="3129385" cy="97506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457200" indent="-228600">
              <a:lnSpc>
                <a:spcPct val="115000"/>
              </a:lnSpc>
              <a:spcAft>
                <a:spcPts val="1000"/>
              </a:spcAft>
            </a:pPr>
            <a:r>
              <a:rPr lang="en-US" sz="2400" b="1" dirty="0">
                <a:solidFill>
                  <a:srgbClr val="FF0000"/>
                </a:solidFill>
                <a:latin typeface="Harlow Solid Italic" pitchFamily="82" charset="0"/>
              </a:rPr>
              <a:t>View  Specific Accounts Section</a:t>
            </a:r>
            <a:endParaRPr lang="en-IN" sz="2400" dirty="0">
              <a:solidFill>
                <a:srgbClr val="FF0000"/>
              </a:solidFill>
              <a:effectLst/>
              <a:latin typeface="Harlow Solid Italic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20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References and Conclusion</a:t>
            </a:r>
            <a:endParaRPr b="1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List of web references taken: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https://www.w3school.com/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https://www.bootstrap.com/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https://www.r3sys.com/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https://chargefinder.com/en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dirty="0"/>
              <a:t>https://nexonev.tatamotors.com/charging-locator/</a:t>
            </a:r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End Result: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/>
              <a:t>Learned different </a:t>
            </a:r>
            <a:r>
              <a:rPr lang="en-US" dirty="0" err="1"/>
              <a:t>Languges</a:t>
            </a:r>
            <a:r>
              <a:rPr lang="en-US" dirty="0"/>
              <a:t> and software’s which  are</a:t>
            </a:r>
          </a:p>
          <a:p>
            <a:pPr marL="822960" lvl="2" indent="0">
              <a:spcBef>
                <a:spcPts val="560"/>
              </a:spcBef>
              <a:buClr>
                <a:schemeClr val="dk1"/>
              </a:buClr>
              <a:buSzPts val="2800"/>
              <a:buNone/>
            </a:pPr>
            <a:r>
              <a:rPr lang="en-US" dirty="0"/>
              <a:t>    used by company to develop applications.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/>
              <a:t>We learned how to make different websites.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/>
              <a:t>Learned how to design project flow from client  requirements.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dirty="0"/>
              <a:t>We studied entire process of software  development and its uses.</a:t>
            </a:r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66302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References and Conclusion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Outcome of Training: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 went through different products developed  by the company and understood different  features of that products.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 learned the concept of making Application  and web hosting.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 saw live demonstration of Server  Configuration.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US" sz="2000" dirty="0"/>
              <a:t>We studied all services provided </a:t>
            </a:r>
            <a:r>
              <a:rPr lang="en-US" sz="2000"/>
              <a:t>by R3System.</a:t>
            </a:r>
            <a:endParaRPr lang="en-US" sz="2000" dirty="0"/>
          </a:p>
          <a:p>
            <a:pPr marL="822960" lvl="2" indent="0">
              <a:spcBef>
                <a:spcPts val="560"/>
              </a:spcBef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66302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016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66302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1344897" y="3091542"/>
            <a:ext cx="57621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Thank</a:t>
            </a:r>
            <a:r>
              <a:rPr lang="en-US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 </a:t>
            </a:r>
            <a:r>
              <a:rPr lang="en-US" sz="7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You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3669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495804" y="1666622"/>
            <a:ext cx="4572000" cy="4685898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0" lvl="0">
              <a:spcBef>
                <a:spcPts val="95"/>
              </a:spcBef>
              <a:buClrTx/>
            </a:pPr>
            <a:r>
              <a:rPr lang="en-US" sz="2800" b="1" kern="1200" spc="-5" dirty="0">
                <a:solidFill>
                  <a:srgbClr val="2E2B1F"/>
                </a:solidFill>
                <a:latin typeface="Carlito"/>
                <a:ea typeface="+mn-ea"/>
                <a:cs typeface="Carlito"/>
              </a:rPr>
              <a:t>Services</a:t>
            </a:r>
            <a:r>
              <a:rPr lang="en-US" sz="2800" b="1" kern="1200" spc="25" dirty="0">
                <a:solidFill>
                  <a:srgbClr val="2E2B1F"/>
                </a:solidFill>
                <a:latin typeface="Carlito"/>
                <a:ea typeface="+mn-ea"/>
                <a:cs typeface="Carlito"/>
              </a:rPr>
              <a:t> </a:t>
            </a:r>
            <a:r>
              <a:rPr lang="en-US" sz="2800" b="1" kern="1200" spc="-1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Provided</a:t>
            </a:r>
            <a:r>
              <a:rPr lang="en-US" sz="2800" b="1" kern="1200" spc="-10" dirty="0">
                <a:solidFill>
                  <a:srgbClr val="2E2B1F"/>
                </a:solidFill>
                <a:latin typeface="Carlito"/>
                <a:ea typeface="+mn-ea"/>
                <a:cs typeface="Carlito"/>
              </a:rPr>
              <a:t>…</a:t>
            </a:r>
            <a:endParaRPr lang="en-US" sz="2800" kern="1200" dirty="0">
              <a:solidFill>
                <a:prstClr val="black"/>
              </a:solidFill>
              <a:latin typeface="Carlito"/>
              <a:ea typeface="+mn-ea"/>
              <a:cs typeface="Carlito"/>
            </a:endParaRPr>
          </a:p>
          <a:p>
            <a:pPr lvl="0">
              <a:spcBef>
                <a:spcPts val="10"/>
              </a:spcBef>
              <a:buClrTx/>
            </a:pPr>
            <a:endParaRPr lang="en-US" sz="3250" kern="1200" dirty="0">
              <a:solidFill>
                <a:prstClr val="black"/>
              </a:solidFill>
              <a:latin typeface="Carlito"/>
              <a:ea typeface="+mn-ea"/>
              <a:cs typeface="Carlito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spc="-3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Website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Design</a:t>
            </a:r>
            <a:r>
              <a:rPr lang="en-US" sz="2200" kern="1200" spc="2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Development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15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spcBef>
                <a:spcPts val="5"/>
              </a:spcBef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Mobile application</a:t>
            </a:r>
            <a:r>
              <a:rPr lang="en-US" sz="2200" kern="1200" spc="-5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development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15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Project</a:t>
            </a:r>
            <a:r>
              <a:rPr lang="en-US" sz="2200" kern="1200" spc="1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Consulting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20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Corporate</a:t>
            </a:r>
            <a:r>
              <a:rPr lang="en-US" sz="2200" kern="1200" spc="-3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 </a:t>
            </a:r>
            <a:r>
              <a:rPr lang="en-US" sz="2200" kern="1200" spc="-1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Training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lvl="0">
              <a:spcBef>
                <a:spcPts val="15"/>
              </a:spcBef>
              <a:buClr>
                <a:srgbClr val="A9A47B"/>
              </a:buClr>
              <a:buFont typeface="Arial"/>
              <a:buChar char="•"/>
            </a:pPr>
            <a:endParaRPr lang="en-US" sz="3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  <a:p>
            <a:pPr marL="355600" lvl="0" indent="-228600">
              <a:buClr>
                <a:srgbClr val="A9A47B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2200" kern="1200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Digital </a:t>
            </a:r>
            <a:r>
              <a:rPr lang="en-US" sz="2200" kern="1200" spc="-5" dirty="0">
                <a:solidFill>
                  <a:srgbClr val="2E2B1F"/>
                </a:solidFill>
                <a:latin typeface="Times New Roman"/>
                <a:ea typeface="+mn-ea"/>
                <a:cs typeface="Times New Roman"/>
              </a:rPr>
              <a:t>Marketing</a:t>
            </a:r>
            <a:endParaRPr lang="en-US" sz="2200" kern="1200" dirty="0">
              <a:solidFill>
                <a:prstClr val="black"/>
              </a:solidFill>
              <a:latin typeface="Times New Roman"/>
              <a:ea typeface="+mn-ea"/>
              <a:cs typeface="Times New Roman"/>
            </a:endParaRPr>
          </a:p>
        </p:txBody>
      </p:sp>
      <p:sp>
        <p:nvSpPr>
          <p:cNvPr id="9" name="object 8"/>
          <p:cNvSpPr/>
          <p:nvPr/>
        </p:nvSpPr>
        <p:spPr>
          <a:xfrm>
            <a:off x="5265420" y="1912620"/>
            <a:ext cx="960120" cy="141884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9"/>
          <p:cNvSpPr/>
          <p:nvPr/>
        </p:nvSpPr>
        <p:spPr>
          <a:xfrm>
            <a:off x="7037831" y="2013204"/>
            <a:ext cx="719315" cy="13716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0"/>
          <p:cNvSpPr/>
          <p:nvPr/>
        </p:nvSpPr>
        <p:spPr>
          <a:xfrm>
            <a:off x="5265420" y="3874008"/>
            <a:ext cx="723900" cy="101955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1"/>
          <p:cNvSpPr/>
          <p:nvPr/>
        </p:nvSpPr>
        <p:spPr>
          <a:xfrm>
            <a:off x="6225540" y="5420867"/>
            <a:ext cx="704088" cy="762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2"/>
          <p:cNvSpPr/>
          <p:nvPr/>
        </p:nvSpPr>
        <p:spPr>
          <a:xfrm>
            <a:off x="7037831" y="3874008"/>
            <a:ext cx="609600" cy="1019556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09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Industrial Trainer/Supervisor Details</a:t>
            </a:r>
            <a:endParaRPr b="1"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3979"/>
            <a:ext cx="4390541" cy="4440760"/>
          </a:xfrm>
          <a:prstGeom prst="ellipse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496707" y="3586794"/>
            <a:ext cx="392327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+mn-lt"/>
              </a:rPr>
              <a:t>Name:- Mr. </a:t>
            </a:r>
            <a:r>
              <a:rPr lang="en-US" sz="1600" b="1" dirty="0" err="1">
                <a:latin typeface="+mn-lt"/>
              </a:rPr>
              <a:t>Gauresh</a:t>
            </a:r>
            <a:r>
              <a:rPr lang="en-US" sz="1600" b="1" dirty="0">
                <a:latin typeface="+mn-lt"/>
              </a:rPr>
              <a:t> </a:t>
            </a:r>
            <a:r>
              <a:rPr lang="en-US" sz="1600" b="1" dirty="0" err="1">
                <a:latin typeface="+mn-lt"/>
              </a:rPr>
              <a:t>Suryawanshi</a:t>
            </a:r>
            <a:r>
              <a:rPr lang="en-US" sz="1600" b="1" dirty="0">
                <a:latin typeface="+mn-lt"/>
              </a:rPr>
              <a:t> Sir</a:t>
            </a:r>
          </a:p>
          <a:p>
            <a:r>
              <a:rPr lang="en-US" sz="1600" b="1" dirty="0">
                <a:latin typeface="+mn-lt"/>
              </a:rPr>
              <a:t>Designation:- CEO(Chief Executive Officer) </a:t>
            </a:r>
          </a:p>
          <a:p>
            <a:r>
              <a:rPr lang="en-US" sz="1600" b="1" dirty="0">
                <a:latin typeface="+mn-lt"/>
              </a:rPr>
              <a:t>&amp; Software Developer</a:t>
            </a:r>
          </a:p>
          <a:p>
            <a:r>
              <a:rPr lang="en-US" sz="1600" b="1" dirty="0">
                <a:latin typeface="+mn-lt"/>
              </a:rPr>
              <a:t>Experience:- 4-5+ yrs. Experience</a:t>
            </a:r>
          </a:p>
          <a:p>
            <a:r>
              <a:rPr lang="en-US" sz="1600" b="1" dirty="0">
                <a:latin typeface="+mn-lt"/>
              </a:rPr>
              <a:t>Specialization:-  Web Developer &amp; Project Consultant</a:t>
            </a:r>
          </a:p>
          <a:p>
            <a:r>
              <a:rPr lang="en-US" sz="1600" b="1" dirty="0">
                <a:latin typeface="+mn-lt"/>
              </a:rPr>
              <a:t>Email- gauresh.r3sys@gmail.com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Course Outline during Training </a:t>
            </a:r>
            <a:endParaRPr b="1" dirty="0"/>
          </a:p>
          <a:p>
            <a:pPr marL="742950" lvl="1" indent="-285750">
              <a:spcBef>
                <a:spcPts val="560"/>
              </a:spcBef>
              <a:buClr>
                <a:schemeClr val="dk1"/>
              </a:buClr>
              <a:buSzPts val="2800"/>
              <a:buFont typeface="Arial" pitchFamily="34" charset="0"/>
              <a:buChar char="–"/>
            </a:pPr>
            <a:r>
              <a:rPr lang="en-IN" dirty="0"/>
              <a:t>Objectives of Training: </a:t>
            </a:r>
            <a:r>
              <a:rPr lang="en-US" spc="-10" dirty="0">
                <a:cs typeface="Calibri"/>
              </a:rPr>
              <a:t>To </a:t>
            </a:r>
            <a:r>
              <a:rPr lang="en-US" spc="-5" dirty="0">
                <a:cs typeface="Calibri"/>
              </a:rPr>
              <a:t>develop specific and </a:t>
            </a:r>
            <a:r>
              <a:rPr lang="en-US" spc="-10" dirty="0">
                <a:cs typeface="Calibri"/>
              </a:rPr>
              <a:t>useful </a:t>
            </a:r>
            <a:r>
              <a:rPr lang="en-US" spc="-575" dirty="0">
                <a:cs typeface="Calibri"/>
              </a:rPr>
              <a:t> </a:t>
            </a:r>
            <a:r>
              <a:rPr lang="en-US" spc="-5" dirty="0">
                <a:cs typeface="Calibri"/>
              </a:rPr>
              <a:t>knowledge,</a:t>
            </a:r>
            <a:r>
              <a:rPr lang="en-US" spc="15" dirty="0">
                <a:cs typeface="Calibri"/>
              </a:rPr>
              <a:t> </a:t>
            </a:r>
            <a:r>
              <a:rPr lang="en-US" spc="-5" dirty="0">
                <a:cs typeface="Calibri"/>
              </a:rPr>
              <a:t>skills</a:t>
            </a:r>
            <a:r>
              <a:rPr lang="en-US" spc="10" dirty="0">
                <a:cs typeface="Calibri"/>
              </a:rPr>
              <a:t> </a:t>
            </a:r>
            <a:r>
              <a:rPr lang="en-US" dirty="0">
                <a:cs typeface="Calibri"/>
              </a:rPr>
              <a:t>and</a:t>
            </a:r>
            <a:r>
              <a:rPr lang="en-US" spc="-10" dirty="0">
                <a:cs typeface="Calibri"/>
              </a:rPr>
              <a:t> </a:t>
            </a:r>
            <a:r>
              <a:rPr lang="en-US" spc="-5" dirty="0">
                <a:cs typeface="Calibri"/>
              </a:rPr>
              <a:t>techniques.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Work performed week wise:</a:t>
            </a:r>
          </a:p>
          <a:p>
            <a:pPr marL="45720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66206"/>
              </p:ext>
            </p:extLst>
          </p:nvPr>
        </p:nvGraphicFramePr>
        <p:xfrm>
          <a:off x="31985" y="3117272"/>
          <a:ext cx="8387999" cy="3749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1816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26856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4602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Weeks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Topics/</a:t>
                      </a:r>
                      <a:r>
                        <a:rPr lang="en-US" baseline="0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 Work</a:t>
                      </a:r>
                      <a:endParaRPr lang="en-US" dirty="0">
                        <a:solidFill>
                          <a:srgbClr val="FF00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200738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itchFamily="34" charset="0"/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Software &amp; their types. Features of Java.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Identifiers.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Data types &amp; its Types.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Constants.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Method with different Approaches. Object Oriented Principles.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Types of Members &amp; Methods. Data Printing and Program Structure.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Constructor &amp; their Types. Wrapper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Classes. This Keyword. Reading data from user. Inheritance &amp; their types. Super Keyword. Polymorphism &amp; their types. Method Overloading &amp; Overriding, Data Abstraction, Data Encapsulation. Dynamic Binding.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Abstract Method &amp; Classes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its types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with Limitations.  Etc.,</a:t>
                      </a:r>
                      <a:endParaRPr lang="en-US" dirty="0">
                        <a:solidFill>
                          <a:schemeClr val="tx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Solved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Assignment `s and perform various programs on the mentioned topics.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93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Course Outline during Training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6062642"/>
              </p:ext>
            </p:extLst>
          </p:nvPr>
        </p:nvGraphicFramePr>
        <p:xfrm>
          <a:off x="34312" y="1991745"/>
          <a:ext cx="8387999" cy="47297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08263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36752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7313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Weeks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Topics/</a:t>
                      </a:r>
                      <a:r>
                        <a:rPr lang="en-US" baseline="0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 Work</a:t>
                      </a:r>
                      <a:endParaRPr lang="en-US" dirty="0">
                        <a:solidFill>
                          <a:srgbClr val="FF00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19253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Interface - Advantages, Syntax &amp; Example. Packages – Purpose, </a:t>
                      </a:r>
                      <a:r>
                        <a:rPr lang="en-US" baseline="0" dirty="0" err="1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Defination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, Advantages. Types of Packages. List of packages. Access Modifiers. Exception handling with blocks, Errors &amp; Exception. Multithreading. Life cycle of thread. Runnable Interface. Object Type Casting. Etc.,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Collecion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Framework- Purpose, </a:t>
                      </a:r>
                      <a:r>
                        <a:rPr lang="en-US" baseline="0" dirty="0" err="1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Defination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, Advantages. Types of CF. Its Classes &amp; Interfaces. Collection- List, Set, Map, Iterator </a:t>
                      </a:r>
                      <a:endParaRPr lang="en-US" dirty="0">
                        <a:solidFill>
                          <a:schemeClr val="tx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Solved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Assignment `s and perform various programs on the mentioned topics.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60534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itchFamily="34" charset="0"/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JDBC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Its Architecture. Steps for </a:t>
                      </a:r>
                      <a:r>
                        <a:rPr lang="en-US" baseline="0" dirty="0" err="1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DataBase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Connection. Loading the drivers. Interaction with DB. Servlet – Introduction, How to Create ,Development of Servlet, Life </a:t>
                      </a:r>
                      <a:r>
                        <a:rPr lang="en-US" baseline="0" dirty="0" err="1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Cyc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le . JSP –Intro</a:t>
                      </a:r>
                    </a:p>
                    <a:p>
                      <a:pPr marL="0" indent="0" algn="l">
                        <a:buFont typeface="Arial" pitchFamily="34" charset="0"/>
                        <a:buNone/>
                      </a:pP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-</a:t>
                      </a:r>
                      <a:r>
                        <a:rPr lang="en-US" baseline="0" dirty="0" err="1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duction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, How to Create, Life Cycle, JSP </a:t>
                      </a:r>
                      <a:r>
                        <a:rPr lang="en-US" baseline="0" dirty="0" err="1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tags,Implicit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Objects in JSP.</a:t>
                      </a:r>
                      <a:endParaRPr lang="en-US" dirty="0">
                        <a:solidFill>
                          <a:schemeClr val="tx1"/>
                        </a:solidFill>
                        <a:latin typeface="Berlin Sans FB Dem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Solved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Assignment `s and perform various programs on the DB Connectivity. Making Servlet &amp; JSP pages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34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Course Outline during Training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7938523"/>
              </p:ext>
            </p:extLst>
          </p:nvPr>
        </p:nvGraphicFramePr>
        <p:xfrm>
          <a:off x="31985" y="2151403"/>
          <a:ext cx="8387999" cy="439649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38298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06718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7313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Weeks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Project Work</a:t>
                      </a:r>
                      <a:endParaRPr lang="en-US" dirty="0">
                        <a:solidFill>
                          <a:srgbClr val="FF00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77168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Project Topic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Research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Requirements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Design and Architecture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Search &amp; Finalize Project Topic : EV Charging Station Finder.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</a:t>
                      </a:r>
                    </a:p>
                    <a:p>
                      <a:pPr marL="285750" indent="-285750" algn="l">
                        <a:buFont typeface="Arial" pitchFamily="34" charset="0"/>
                        <a:buChar char="•"/>
                      </a:pP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Gather data and requirements on existing EV charging stations and map their locations.</a:t>
                      </a:r>
                    </a:p>
                    <a:p>
                      <a:pPr marL="285750" indent="-285750" algn="l">
                        <a:buFont typeface="Arial" pitchFamily="34" charset="0"/>
                        <a:buChar char="•"/>
                      </a:pP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Create a user-friendly interface for the website.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60534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Development &amp; Implementation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Data Integration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Execute the project plan and build the solution.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Build the website module by module with features like search,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updation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pw,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deletion and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 CS Approval.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Berlin Sans FB Demi" pitchFamily="34" charset="0"/>
                        </a:rPr>
                        <a:t>Develop a system to regularly update and maintain the charging station database.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518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Course Outline during Training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2501308"/>
              </p:ext>
            </p:extLst>
          </p:nvPr>
        </p:nvGraphicFramePr>
        <p:xfrm>
          <a:off x="31985" y="2398146"/>
          <a:ext cx="8387999" cy="293345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783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41201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03815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7313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Weeks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Project Work</a:t>
                      </a:r>
                      <a:endParaRPr lang="en-US" dirty="0">
                        <a:solidFill>
                          <a:srgbClr val="FF0000"/>
                        </a:solidFill>
                        <a:latin typeface="Algerian" pitchFamily="8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Algerian" pitchFamily="82" charset="0"/>
                        </a:rPr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77168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0000"/>
                          </a:solidFill>
                          <a:latin typeface="Berlin Sans FB Demi" pitchFamily="34" charset="0"/>
                        </a:rPr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latin typeface="Berlin Sans FB Demi" pitchFamily="34" charset="0"/>
                        </a:rPr>
                        <a:t>Testing and Quality Assurance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latin typeface="Berlin Sans FB Demi" pitchFamily="34" charset="0"/>
                        </a:rPr>
                        <a:t>Monitoring and Evaluation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latin typeface="Berlin Sans FB Demi" pitchFamily="34" charset="0"/>
                        </a:rPr>
                        <a:t>Project Closure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rgbClr val="000000"/>
                          </a:solidFill>
                          <a:latin typeface="Berlin Sans FB Demi" pitchFamily="34" charset="0"/>
                        </a:rPr>
                        <a:t>Verify that the project meets the required standards and functionality. Also </a:t>
                      </a:r>
                      <a:r>
                        <a:rPr lang="en-US" dirty="0" err="1">
                          <a:solidFill>
                            <a:srgbClr val="000000"/>
                          </a:solidFill>
                          <a:latin typeface="Berlin Sans FB Demi" pitchFamily="34" charset="0"/>
                        </a:rPr>
                        <a:t>Findout</a:t>
                      </a:r>
                      <a:r>
                        <a:rPr lang="en-US" baseline="0" dirty="0">
                          <a:solidFill>
                            <a:srgbClr val="000000"/>
                          </a:solidFill>
                          <a:latin typeface="Berlin Sans FB Demi" pitchFamily="34" charset="0"/>
                        </a:rPr>
                        <a:t> any </a:t>
                      </a:r>
                      <a:r>
                        <a:rPr lang="en-US" baseline="0" dirty="0" err="1">
                          <a:solidFill>
                            <a:srgbClr val="000000"/>
                          </a:solidFill>
                          <a:latin typeface="Berlin Sans FB Demi" pitchFamily="34" charset="0"/>
                        </a:rPr>
                        <a:t>bugs,defect</a:t>
                      </a:r>
                      <a:r>
                        <a:rPr lang="en-US" baseline="0" dirty="0">
                          <a:solidFill>
                            <a:srgbClr val="000000"/>
                          </a:solidFill>
                          <a:latin typeface="Berlin Sans FB Demi" pitchFamily="34" charset="0"/>
                        </a:rPr>
                        <a:t> occurred in project and fix it properly.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baseline="0" dirty="0">
                          <a:solidFill>
                            <a:srgbClr val="000000"/>
                          </a:solidFill>
                          <a:latin typeface="Berlin Sans FB Demi" pitchFamily="34" charset="0"/>
                        </a:rPr>
                        <a:t>Continuously assess the project's performance and gather feedback from project guide.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baseline="0" dirty="0">
                          <a:solidFill>
                            <a:srgbClr val="000000"/>
                          </a:solidFill>
                          <a:latin typeface="Berlin Sans FB Demi" pitchFamily="34" charset="0"/>
                        </a:rPr>
                        <a:t>Officially close the project, evaluate its success, and learn from the experience.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8456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b="1" dirty="0"/>
              <a:t>Course Outline during Training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b="1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Languages/Platform/tools used: English, Java, HTML, CSS, Java Script, Eclipse IDE, MySQL, JDK 1.8,Xampp,Chrome etc.,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IN" dirty="0"/>
              <a:t>Assignments solved: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/>
              <a:t>Banking Services Console based Application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/>
              <a:t>Remainder Services Console based Application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/>
              <a:t>Student Record Services Console based Application</a:t>
            </a:r>
          </a:p>
          <a:p>
            <a:pPr marL="1165860" lvl="2" indent="-342900">
              <a:spcBef>
                <a:spcPts val="560"/>
              </a:spcBef>
              <a:buClr>
                <a:schemeClr val="dk1"/>
              </a:buClr>
              <a:buSzPts val="2800"/>
            </a:pPr>
            <a:r>
              <a:rPr lang="en-IN" sz="2000" dirty="0"/>
              <a:t>Console based Programs on basic concepts of Java</a:t>
            </a:r>
            <a:endParaRPr dirty="0"/>
          </a:p>
        </p:txBody>
      </p:sp>
      <p:cxnSp>
        <p:nvCxnSpPr>
          <p:cNvPr id="5" name="Google Shape;87;p1"/>
          <p:cNvCxnSpPr/>
          <p:nvPr/>
        </p:nvCxnSpPr>
        <p:spPr>
          <a:xfrm>
            <a:off x="31984" y="1496280"/>
            <a:ext cx="83880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7" name="Google Shape;92;p2"/>
          <p:cNvSpPr txBox="1">
            <a:spLocks/>
          </p:cNvSpPr>
          <p:nvPr/>
        </p:nvSpPr>
        <p:spPr>
          <a:xfrm>
            <a:off x="415984" y="251243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</a:pP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400" b="1" dirty="0">
                <a:latin typeface="Arial"/>
                <a:ea typeface="Arial"/>
                <a:cs typeface="Arial"/>
                <a:sym typeface="Arial"/>
              </a:rPr>
              <a:t>          Department of Computer Technology</a:t>
            </a:r>
            <a:br>
              <a:rPr lang="en-IN" sz="24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IN" sz="2000" b="1" dirty="0">
                <a:latin typeface="Arial"/>
                <a:ea typeface="Arial"/>
                <a:cs typeface="Arial"/>
                <a:sym typeface="Arial"/>
              </a:rPr>
              <a:t>                </a:t>
            </a:r>
            <a:r>
              <a:rPr lang="en-IN" sz="24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>Industrial Training Summer 2023</a:t>
            </a:r>
            <a: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  <a:t/>
            </a:r>
            <a:br>
              <a:rPr lang="en-IN" sz="2800" b="1" dirty="0">
                <a:solidFill>
                  <a:schemeClr val="dk1"/>
                </a:solidFill>
                <a:latin typeface="Balthazar"/>
                <a:ea typeface="Balthazar"/>
                <a:cs typeface="Balthazar"/>
                <a:sym typeface="Balthazar"/>
              </a:rPr>
            </a:br>
            <a:r>
              <a:rPr lang="en-IN" sz="2800" b="1" dirty="0"/>
              <a:t>	</a:t>
            </a:r>
            <a:endParaRPr lang="en-IN" sz="2400" dirty="0"/>
          </a:p>
        </p:txBody>
      </p:sp>
      <p:pic>
        <p:nvPicPr>
          <p:cNvPr id="8" name="Google Shape;9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804" y="254900"/>
            <a:ext cx="1478768" cy="1004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Eclipse IDE&quot; Sticker for Sale by stoorzender | Redbubb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399" y="2886652"/>
            <a:ext cx="1178585" cy="117858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w to Replicate MySQL Database to Another Server - Ubiq BI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309" y="5092926"/>
            <a:ext cx="2168525" cy="1217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965" y="5074565"/>
            <a:ext cx="1221192" cy="1221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4269" y="4706473"/>
            <a:ext cx="943429" cy="16043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082" y="5034731"/>
            <a:ext cx="1337582" cy="1337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565</TotalTime>
  <Words>1060</Words>
  <Application>Microsoft Office PowerPoint</Application>
  <PresentationFormat>On-screen Show (4:3)</PresentationFormat>
  <Paragraphs>180</Paragraphs>
  <Slides>26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Adjacency</vt:lpstr>
      <vt:lpstr>K. K. Wagh Polytechnic, Nashik. Hirabai Haridas Vidyanagari, Amrutdham, Panchavati, Nashik-422003 Department of Computer Technology  </vt:lpstr>
      <vt:lpstr>                  Department of Computer Technology                 Industrial Training Summer 2023  </vt:lpstr>
      <vt:lpstr>                  Department of Computer Technology                 Industrial Training Summer 2023  </vt:lpstr>
      <vt:lpstr>                  Department of Computer Technology                 Industrial Training Summer 2023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K. K. Wagh Polytechnic, Nashik. Hirabai Haridas Vidyanagari, Amrutdham, Panchavati, Nashik-422003 Department of Computer Technology</dc:title>
  <dc:creator>APL-pc</dc:creator>
  <cp:lastModifiedBy>Aditya</cp:lastModifiedBy>
  <cp:revision>77</cp:revision>
  <dcterms:created xsi:type="dcterms:W3CDTF">2019-07-05T04:03:51Z</dcterms:created>
  <dcterms:modified xsi:type="dcterms:W3CDTF">2023-08-10T16:12:48Z</dcterms:modified>
</cp:coreProperties>
</file>